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3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6189D-D838-4A7F-AB08-895B2D1A518A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CF1FD-8090-4453-A3CE-D45D358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6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4E9F-4175-4D36-8DC9-E2840BCB5BB8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89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4F82-16A7-4874-AA37-FB2D856813C1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4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DDE7-70D1-4129-BF1C-761EE4117300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67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08A9-740C-4952-A414-CA01BA38EDE7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7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260-C634-4442-A8A4-080874F8B5A2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3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2966-C23E-4C05-8324-BAAD66B2C305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44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C3A-E321-4E97-AC50-F5EA625BD3B8}" type="datetime1">
              <a:rPr lang="ru-RU" smtClean="0"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70F4-3F33-46BF-9EEA-6370EA388B7E}" type="datetime1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8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24A5-59BF-4635-942B-13AF7EEDFA99}" type="datetime1">
              <a:rPr lang="ru-RU" smtClean="0"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70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5652-EE62-4F01-8651-9BA26D3992F6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21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7C27-A197-4A55-9BD9-B92F24462754}" type="datetime1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7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C7B45-DF5D-4D65-963B-C541D1276473}" type="datetime1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0865-60FE-4912-9A2C-2B06945BA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Каталог</a:t>
            </a:r>
            <a:r>
              <a:rPr lang="en-US" dirty="0" smtClean="0"/>
              <a:t> </a:t>
            </a:r>
            <a:r>
              <a:rPr lang="ru-RU" dirty="0" smtClean="0"/>
              <a:t>промышленного светового оборудования серии </a:t>
            </a:r>
            <a:r>
              <a:rPr lang="en-US" dirty="0" smtClean="0"/>
              <a:t>PLN-S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АО «Планета-СИД»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733256"/>
            <a:ext cx="6400800" cy="337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7" y="278789"/>
            <a:ext cx="1784249" cy="428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5866" y="6101371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planetasid.ru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19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3976"/>
            <a:ext cx="4469977" cy="2757273"/>
          </a:xfrm>
          <a:prstGeom prst="rect">
            <a:avLst/>
          </a:prstGeom>
        </p:spPr>
      </p:pic>
      <p:pic>
        <p:nvPicPr>
          <p:cNvPr id="17" name="Объект 1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764704"/>
            <a:ext cx="4120806" cy="295378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Промышленные светильники</a:t>
            </a:r>
            <a:br>
              <a:rPr lang="ru-RU" sz="2800" dirty="0" smtClean="0"/>
            </a:br>
            <a:r>
              <a:rPr lang="ru-RU" sz="2800" dirty="0" smtClean="0"/>
              <a:t>Светильник светодиодный Айсберг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2763217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Светодиодный промышленный светильник. Материал корпуса - АБС, цвет серый, с прозрачным или матовым </a:t>
            </a:r>
            <a:r>
              <a:rPr lang="ru-RU" sz="1400" dirty="0" err="1" smtClean="0"/>
              <a:t>рассеивателем</a:t>
            </a:r>
            <a:r>
              <a:rPr lang="ru-RU" sz="1400" dirty="0" smtClean="0"/>
              <a:t> (полистирол, </a:t>
            </a:r>
            <a:r>
              <a:rPr lang="ru-RU" sz="1400" dirty="0" err="1" smtClean="0"/>
              <a:t>светопропускаемость</a:t>
            </a:r>
            <a:r>
              <a:rPr lang="ru-RU" sz="1400" dirty="0" smtClean="0"/>
              <a:t> 85%). Степень защиты - IP65.</a:t>
            </a:r>
            <a:endParaRPr lang="ru-RU" sz="14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516318"/>
              </p:ext>
            </p:extLst>
          </p:nvPr>
        </p:nvGraphicFramePr>
        <p:xfrm>
          <a:off x="374848" y="3429000"/>
          <a:ext cx="8445625" cy="3116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051"/>
                <a:gridCol w="3352922"/>
                <a:gridCol w="964870"/>
                <a:gridCol w="832200"/>
                <a:gridCol w="639226"/>
                <a:gridCol w="832200"/>
                <a:gridCol w="1013113"/>
                <a:gridCol w="603043"/>
              </a:tblGrid>
              <a:tr h="586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товара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Габаритный размер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Рабочее напряжение, 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Потребляемая мощность, Вт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Световой поток, Лм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Цветовая температура, 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Цена, руб. с НДС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40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smtClean="0">
                          <a:effectLst/>
                        </a:rPr>
                        <a:t>Айсберг </a:t>
                      </a:r>
                      <a:r>
                        <a:rPr lang="ru-RU" sz="1100" u="none" strike="noStrike" dirty="0">
                          <a:effectLst/>
                        </a:rPr>
                        <a:t>36Вт, 4320Лм, IP65, прозрачный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1280х135х100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4320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3000/4000/5000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40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smtClean="0">
                          <a:effectLst/>
                        </a:rPr>
                        <a:t>Айсберг </a:t>
                      </a:r>
                      <a:r>
                        <a:rPr lang="ru-RU" sz="1100" u="none" strike="noStrike" dirty="0">
                          <a:effectLst/>
                        </a:rPr>
                        <a:t>54Вт, 6480Лм, IP65, прозрачный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1280х135х100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6480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3000/4000/5000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40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smtClean="0">
                          <a:effectLst/>
                        </a:rPr>
                        <a:t>Айсберг </a:t>
                      </a:r>
                      <a:r>
                        <a:rPr lang="ru-RU" sz="1100" u="none" strike="noStrike" dirty="0">
                          <a:effectLst/>
                        </a:rPr>
                        <a:t>72Вт, 8600Лм, IP65, прозрачный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1280х135х100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8600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3000/4000/5000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40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smtClean="0">
                          <a:effectLst/>
                        </a:rPr>
                        <a:t>Айсберг </a:t>
                      </a:r>
                      <a:r>
                        <a:rPr lang="ru-RU" sz="1100" u="none" strike="noStrike" dirty="0">
                          <a:effectLst/>
                        </a:rPr>
                        <a:t>36Вт, 4320Лм, IP65, матовый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1280х135х100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4320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3000/4000/5000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1300,00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40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</a:rPr>
                        <a:t>Айсберг </a:t>
                      </a:r>
                      <a:r>
                        <a:rPr lang="ru-RU" sz="1100" u="none" strike="noStrike" dirty="0">
                          <a:effectLst/>
                        </a:rPr>
                        <a:t>54Вт, 6480Лм, IP65, матовый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1280х135х100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6480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3000/4000/5000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406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smtClean="0">
                          <a:effectLst/>
                        </a:rPr>
                        <a:t>Айсберг </a:t>
                      </a:r>
                      <a:r>
                        <a:rPr lang="ru-RU" sz="1100" u="none" strike="noStrike" dirty="0">
                          <a:effectLst/>
                        </a:rPr>
                        <a:t>72Вт, 8600Лм, IP65, матовый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1280х135х100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8600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3000/4000/5000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98376" cy="340147"/>
          </a:xfrm>
        </p:spPr>
        <p:txBody>
          <a:bodyPr/>
          <a:lstStyle/>
          <a:p>
            <a:fld id="{1B770865-60FE-4912-9A2C-2B06945BAFE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946547"/>
            <a:ext cx="4427984" cy="240425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59987"/>
            <a:ext cx="3960440" cy="2754305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88640"/>
            <a:ext cx="8229600" cy="490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 smtClean="0"/>
              <a:t>Промышленные светильники</a:t>
            </a:r>
            <a:br>
              <a:rPr lang="ru-RU" sz="2500" dirty="0" smtClean="0"/>
            </a:br>
            <a:r>
              <a:rPr lang="ru-RU" sz="2500" dirty="0" smtClean="0"/>
              <a:t>Светильник светодиодный </a:t>
            </a:r>
            <a:r>
              <a:rPr lang="en-US" sz="2500" dirty="0" err="1" smtClean="0"/>
              <a:t>Planeta</a:t>
            </a:r>
            <a:r>
              <a:rPr lang="en-US" sz="2500" dirty="0" smtClean="0"/>
              <a:t>-S</a:t>
            </a:r>
            <a:endParaRPr lang="ru-RU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517921" y="357301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Светодиодный промышленный светильник. Материал корпуса - алюминий, цвет серый. </a:t>
            </a:r>
            <a:r>
              <a:rPr lang="ru-RU" sz="1400" dirty="0" err="1" smtClean="0"/>
              <a:t>Рассеиватель</a:t>
            </a:r>
            <a:r>
              <a:rPr lang="ru-RU" sz="1400" dirty="0" smtClean="0"/>
              <a:t> - </a:t>
            </a:r>
            <a:r>
              <a:rPr lang="ru-RU" sz="1400" dirty="0" err="1" smtClean="0"/>
              <a:t>светостабилизированный</a:t>
            </a:r>
            <a:r>
              <a:rPr lang="ru-RU" sz="1400" dirty="0" smtClean="0"/>
              <a:t> опаловый антивандальный полистирол. Степень защиты - IP65.</a:t>
            </a:r>
            <a:endParaRPr lang="ru-RU" sz="1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45147"/>
              </p:ext>
            </p:extLst>
          </p:nvPr>
        </p:nvGraphicFramePr>
        <p:xfrm>
          <a:off x="457200" y="4293096"/>
          <a:ext cx="8445626" cy="216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051"/>
                <a:gridCol w="3352922"/>
                <a:gridCol w="964870"/>
                <a:gridCol w="832201"/>
                <a:gridCol w="700972"/>
                <a:gridCol w="770454"/>
                <a:gridCol w="1013113"/>
                <a:gridCol w="603043"/>
              </a:tblGrid>
              <a:tr h="9059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товара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Габаритный размер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Рабочее напряжение, В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Потребляемая мощность, Вт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Световой поток, Лм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Цветовая температура, К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Цена, руб. с НДС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627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Planeta</a:t>
                      </a:r>
                      <a:r>
                        <a:rPr lang="ru-RU" sz="1100" u="none" strike="noStrike" dirty="0" smtClean="0">
                          <a:effectLst/>
                        </a:rPr>
                        <a:t>-S </a:t>
                      </a:r>
                      <a:r>
                        <a:rPr lang="ru-RU" sz="1100" u="none" strike="noStrike" dirty="0">
                          <a:effectLst/>
                        </a:rPr>
                        <a:t>20Вт, 2400Лм, IP65, матовый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600х97х75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3000/4000/5000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627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Planeta</a:t>
                      </a:r>
                      <a:r>
                        <a:rPr lang="ru-RU" sz="1100" u="none" strike="noStrike" dirty="0" smtClean="0">
                          <a:effectLst/>
                        </a:rPr>
                        <a:t>-S </a:t>
                      </a:r>
                      <a:r>
                        <a:rPr lang="ru-RU" sz="1100" u="none" strike="noStrike" dirty="0">
                          <a:effectLst/>
                        </a:rPr>
                        <a:t>40Вт, 4800Лм, IP65, матовый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600х97х75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4800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3000/4000/5000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1400,00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91721" y="6381328"/>
            <a:ext cx="298376" cy="365125"/>
          </a:xfrm>
        </p:spPr>
        <p:txBody>
          <a:bodyPr/>
          <a:lstStyle/>
          <a:p>
            <a:fld id="{1B770865-60FE-4912-9A2C-2B06945BAFE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91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58" y="1026823"/>
            <a:ext cx="5260242" cy="240217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673"/>
            <a:ext cx="4601003" cy="3067335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88640"/>
            <a:ext cx="8229600" cy="490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 smtClean="0"/>
              <a:t>Промышленные светильники</a:t>
            </a:r>
            <a:br>
              <a:rPr lang="ru-RU" sz="2500" dirty="0" smtClean="0"/>
            </a:br>
            <a:r>
              <a:rPr lang="ru-RU" sz="2500" dirty="0" smtClean="0"/>
              <a:t>Светильник светодиодный </a:t>
            </a:r>
            <a:r>
              <a:rPr lang="en-US" sz="2500" dirty="0" err="1" smtClean="0"/>
              <a:t>Planeta</a:t>
            </a:r>
            <a:r>
              <a:rPr lang="en-US" sz="2500" dirty="0" smtClean="0"/>
              <a:t>-M</a:t>
            </a:r>
            <a:endParaRPr lang="ru-RU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50100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Светодиодный промышленный светильник. Материал корпуса - алюминий, цвет серый. </a:t>
            </a:r>
            <a:r>
              <a:rPr lang="ru-RU" sz="1400" dirty="0" err="1" smtClean="0"/>
              <a:t>Рассеиватель</a:t>
            </a:r>
            <a:r>
              <a:rPr lang="ru-RU" sz="1400" dirty="0" smtClean="0"/>
              <a:t> - </a:t>
            </a:r>
            <a:r>
              <a:rPr lang="ru-RU" sz="1400" dirty="0" err="1" smtClean="0"/>
              <a:t>светостабилизированный</a:t>
            </a:r>
            <a:r>
              <a:rPr lang="ru-RU" sz="1400" dirty="0" smtClean="0"/>
              <a:t> опаловый антивандальный полистирол. Степень защиты - IP65.</a:t>
            </a:r>
            <a:endParaRPr lang="ru-RU" sz="1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93314"/>
              </p:ext>
            </p:extLst>
          </p:nvPr>
        </p:nvGraphicFramePr>
        <p:xfrm>
          <a:off x="327231" y="4050887"/>
          <a:ext cx="8547543" cy="23570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561"/>
                <a:gridCol w="3393384"/>
                <a:gridCol w="976513"/>
                <a:gridCol w="842243"/>
                <a:gridCol w="694276"/>
                <a:gridCol w="794907"/>
                <a:gridCol w="1025339"/>
                <a:gridCol w="610320"/>
              </a:tblGrid>
              <a:tr h="8564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товара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Габаритный размер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Рабочее напряжение, В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Потребляемая мощность, Вт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Световой поток, Лм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Цветовая температура, К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Цена, руб. с НДС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500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Planeta</a:t>
                      </a:r>
                      <a:r>
                        <a:rPr lang="ru-RU" sz="1100" u="none" strike="noStrike" dirty="0" smtClean="0">
                          <a:effectLst/>
                        </a:rPr>
                        <a:t>-M </a:t>
                      </a:r>
                      <a:r>
                        <a:rPr lang="ru-RU" sz="1100" u="none" strike="noStrike" dirty="0">
                          <a:effectLst/>
                        </a:rPr>
                        <a:t>36Вт, 2400Лм, IP65, матовый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970х97х75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4320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3000/4000/5000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500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Planeta</a:t>
                      </a:r>
                      <a:r>
                        <a:rPr lang="ru-RU" sz="1100" u="none" strike="noStrike" dirty="0" smtClean="0">
                          <a:effectLst/>
                        </a:rPr>
                        <a:t>-M </a:t>
                      </a:r>
                      <a:r>
                        <a:rPr lang="ru-RU" sz="1100" u="none" strike="noStrike" dirty="0">
                          <a:effectLst/>
                        </a:rPr>
                        <a:t>54Вт, 2400Лм, IP65, матовый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970х97х75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6480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3000/4000/5000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5002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Светильник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Planeta</a:t>
                      </a:r>
                      <a:r>
                        <a:rPr lang="ru-RU" sz="1100" u="none" strike="noStrike" dirty="0" smtClean="0">
                          <a:effectLst/>
                        </a:rPr>
                        <a:t>-M </a:t>
                      </a:r>
                      <a:r>
                        <a:rPr lang="ru-RU" sz="1100" u="none" strike="noStrike" dirty="0">
                          <a:effectLst/>
                        </a:rPr>
                        <a:t>72Вт, 4800Лм, IP65, матовый </a:t>
                      </a:r>
                      <a:r>
                        <a:rPr lang="ru-RU" sz="1100" u="none" strike="noStrike" dirty="0" err="1">
                          <a:effectLst/>
                        </a:rPr>
                        <a:t>рассеиватель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970х97х75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8640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3000/4000/5000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2500,00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04221" y="6381328"/>
            <a:ext cx="226368" cy="365125"/>
          </a:xfrm>
        </p:spPr>
        <p:txBody>
          <a:bodyPr/>
          <a:lstStyle/>
          <a:p>
            <a:fld id="{1B770865-60FE-4912-9A2C-2B06945BAFE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41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93" y="536469"/>
            <a:ext cx="4336006" cy="36754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" y="536469"/>
            <a:ext cx="4489648" cy="3558224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88640"/>
            <a:ext cx="8229600" cy="490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dirty="0" smtClean="0"/>
              <a:t>Промышленные светильники</a:t>
            </a:r>
            <a:br>
              <a:rPr lang="ru-RU" sz="2500" dirty="0" smtClean="0"/>
            </a:br>
            <a:r>
              <a:rPr lang="ru-RU" sz="2500" dirty="0" smtClean="0"/>
              <a:t>Светильник светодиодный </a:t>
            </a:r>
            <a:r>
              <a:rPr lang="en-US" sz="2500" dirty="0" err="1" smtClean="0"/>
              <a:t>Appolon</a:t>
            </a: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077072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Светодиодные алюминиевые промышленные светильники серии PLN-S </a:t>
            </a:r>
            <a:r>
              <a:rPr lang="ru-RU" sz="1400" dirty="0" err="1" smtClean="0"/>
              <a:t>Appolon</a:t>
            </a:r>
            <a:r>
              <a:rPr lang="ru-RU" sz="1400" dirty="0" smtClean="0"/>
              <a:t> отличаются исключительной </a:t>
            </a:r>
            <a:r>
              <a:rPr lang="ru-RU" sz="1400" dirty="0" err="1" smtClean="0"/>
              <a:t>энергоэффективностью</a:t>
            </a:r>
            <a:r>
              <a:rPr lang="ru-RU" sz="1400" dirty="0" smtClean="0"/>
              <a:t> и долговечностью работы без потери светового потока.</a:t>
            </a:r>
          </a:p>
          <a:p>
            <a:r>
              <a:rPr lang="ru-RU" sz="1400" dirty="0" smtClean="0"/>
              <a:t>Алюминиевое исполнение корпуса исключает вероятность образования коррозии.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057414"/>
              </p:ext>
            </p:extLst>
          </p:nvPr>
        </p:nvGraphicFramePr>
        <p:xfrm>
          <a:off x="430137" y="4941168"/>
          <a:ext cx="8395662" cy="1472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820"/>
                <a:gridCol w="3333087"/>
                <a:gridCol w="959162"/>
                <a:gridCol w="827277"/>
                <a:gridCol w="693053"/>
                <a:gridCol w="769669"/>
                <a:gridCol w="1007119"/>
                <a:gridCol w="599475"/>
              </a:tblGrid>
              <a:tr h="5731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товара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Габаритный размер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Рабочее напряжение, В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Потребляемая мощность, Вт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Световой поток, Лм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Цветовая температура, К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Цена, руб. с НДС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396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Светильник</a:t>
                      </a:r>
                      <a:r>
                        <a:rPr lang="en-US" sz="1100" u="none" strike="noStrike" dirty="0" smtClean="0">
                          <a:effectLst/>
                        </a:rPr>
                        <a:t> PLN-S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Appolon</a:t>
                      </a:r>
                      <a:r>
                        <a:rPr lang="ru-RU" sz="1100" u="none" strike="noStrike" dirty="0" smtClean="0">
                          <a:effectLst/>
                        </a:rPr>
                        <a:t>, IP65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310×310×280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14400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3000/4000/5000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  <a:tr h="396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Светильник</a:t>
                      </a:r>
                      <a:r>
                        <a:rPr lang="en-US" sz="1100" u="none" strike="noStrike" dirty="0" smtClean="0">
                          <a:effectLst/>
                        </a:rPr>
                        <a:t> PLN-S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Appolon</a:t>
                      </a:r>
                      <a:r>
                        <a:rPr lang="ru-RU" sz="1100" u="none" strike="noStrike" dirty="0" smtClean="0">
                          <a:effectLst/>
                        </a:rPr>
                        <a:t>, IP65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310×310×280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18000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3000/4000/5000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817" marR="8817" marT="8817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6611" y="6381328"/>
            <a:ext cx="298376" cy="365125"/>
          </a:xfrm>
        </p:spPr>
        <p:txBody>
          <a:bodyPr/>
          <a:lstStyle/>
          <a:p>
            <a:fld id="{1B770865-60FE-4912-9A2C-2B06945BAFE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375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436</Words>
  <Application>Microsoft Office PowerPoint</Application>
  <PresentationFormat>Экран (4:3)</PresentationFormat>
  <Paragraphs>152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Каталог промышленного светового оборудования серии PLN-S АО «Планета-СИД»</vt:lpstr>
      <vt:lpstr>Промышленные светильники Светильник светодиодный Айсберг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Каталог светового оборудования АО «Планета-СИД»</dc:title>
  <dc:creator>CEO</dc:creator>
  <cp:lastModifiedBy>CEO</cp:lastModifiedBy>
  <cp:revision>9</cp:revision>
  <dcterms:created xsi:type="dcterms:W3CDTF">2018-02-28T09:37:30Z</dcterms:created>
  <dcterms:modified xsi:type="dcterms:W3CDTF">2018-03-21T12:28:37Z</dcterms:modified>
</cp:coreProperties>
</file>